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80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20" y="110489"/>
            <a:ext cx="13167361" cy="18097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731520" y="1920239"/>
            <a:ext cx="13167361" cy="63093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21"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22" name="Image 0" descr="Image 0"/>
          <p:cNvPicPr>
            <a:picLocks noChangeAspect="1"/>
          </p:cNvPicPr>
          <p:nvPr/>
        </p:nvPicPr>
        <p:blipFill>
          <a:blip r:embed="rId2"/>
          <a:stretch>
            <a:fillRect/>
          </a:stretch>
        </p:blipFill>
        <p:spPr>
          <a:xfrm>
            <a:off x="9151619" y="0"/>
            <a:ext cx="5486401" cy="8229600"/>
          </a:xfrm>
          <a:prstGeom prst="rect">
            <a:avLst/>
          </a:prstGeom>
          <a:ln w="12700">
            <a:miter lim="400000"/>
          </a:ln>
        </p:spPr>
      </p:pic>
      <p:sp>
        <p:nvSpPr>
          <p:cNvPr id="23" name="Text 2"/>
          <p:cNvSpPr txBox="1"/>
          <p:nvPr/>
        </p:nvSpPr>
        <p:spPr>
          <a:xfrm>
            <a:off x="878919" y="1793081"/>
            <a:ext cx="4422761" cy="10286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7500"/>
              </a:lnSpc>
              <a:defRPr sz="6000" b="1">
                <a:solidFill>
                  <a:srgbClr val="FF726D"/>
                </a:solidFill>
                <a:latin typeface="Inconsolata"/>
                <a:ea typeface="Inconsolata"/>
                <a:cs typeface="Inconsolata"/>
                <a:sym typeface="Inconsolata"/>
              </a:defRPr>
            </a:lvl1pPr>
          </a:lstStyle>
          <a:p>
            <a:r>
              <a:t>Developing </a:t>
            </a:r>
          </a:p>
        </p:txBody>
      </p:sp>
      <p:sp>
        <p:nvSpPr>
          <p:cNvPr id="24" name="Text 3"/>
          <p:cNvSpPr txBox="1"/>
          <p:nvPr/>
        </p:nvSpPr>
        <p:spPr>
          <a:xfrm>
            <a:off x="878919" y="3084552"/>
            <a:ext cx="7357279" cy="10286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7500"/>
              </a:lnSpc>
              <a:defRPr sz="6000" b="1">
                <a:solidFill>
                  <a:srgbClr val="FF726D"/>
                </a:solidFill>
                <a:latin typeface="Inconsolata"/>
                <a:ea typeface="Inconsolata"/>
                <a:cs typeface="Inconsolata"/>
                <a:sym typeface="Inconsolata"/>
              </a:defRPr>
            </a:lvl1pPr>
          </a:lstStyle>
          <a:p>
            <a:r>
              <a:t>Go-Mart Application</a:t>
            </a:r>
          </a:p>
        </p:txBody>
      </p:sp>
      <p:sp>
        <p:nvSpPr>
          <p:cNvPr id="25" name="Text 4"/>
          <p:cNvSpPr txBox="1"/>
          <p:nvPr/>
        </p:nvSpPr>
        <p:spPr>
          <a:xfrm>
            <a:off x="878919" y="4376022"/>
            <a:ext cx="7386162" cy="1444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Unveil the power of the .NET Framework with the Developing Go-Mart Application, a robust Windows application that seamlessly integrates C# and Microsoft SQL Server. Embark on a journey to streamline your business operations and deliver a exceptional user experience.</a:t>
            </a:r>
          </a:p>
        </p:txBody>
      </p:sp>
      <p:sp>
        <p:nvSpPr>
          <p:cNvPr id="26" name="Shape 5"/>
          <p:cNvSpPr/>
          <p:nvPr/>
        </p:nvSpPr>
        <p:spPr>
          <a:xfrm>
            <a:off x="833199" y="6064210"/>
            <a:ext cx="355403" cy="355403"/>
          </a:xfrm>
          <a:prstGeom prst="roundRect">
            <a:avLst>
              <a:gd name="adj" fmla="val 50000"/>
            </a:avLst>
          </a:prstGeom>
          <a:ln w="7620">
            <a:solidFill>
              <a:srgbClr val="FFFFFF"/>
            </a:solidFill>
          </a:ln>
        </p:spPr>
        <p:txBody>
          <a:bodyPr lIns="45719" rIns="45719"/>
          <a:lstStyle/>
          <a:p>
            <a:endParaRPr/>
          </a:p>
        </p:txBody>
      </p:sp>
      <p:pic>
        <p:nvPicPr>
          <p:cNvPr id="27" name="Image 1" descr="Image 1"/>
          <p:cNvPicPr>
            <a:picLocks noChangeAspect="1"/>
          </p:cNvPicPr>
          <p:nvPr/>
        </p:nvPicPr>
        <p:blipFill>
          <a:blip r:embed="rId3"/>
          <a:stretch>
            <a:fillRect/>
          </a:stretch>
        </p:blipFill>
        <p:spPr>
          <a:xfrm>
            <a:off x="840819" y="6071830"/>
            <a:ext cx="340163" cy="340163"/>
          </a:xfrm>
          <a:prstGeom prst="rect">
            <a:avLst/>
          </a:prstGeom>
          <a:ln w="12700">
            <a:miter lim="400000"/>
          </a:ln>
        </p:spPr>
      </p:pic>
      <p:sp>
        <p:nvSpPr>
          <p:cNvPr id="28" name="Text 6"/>
          <p:cNvSpPr txBox="1"/>
          <p:nvPr/>
        </p:nvSpPr>
        <p:spPr>
          <a:xfrm>
            <a:off x="1345405" y="6047542"/>
            <a:ext cx="3068835" cy="4575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3000"/>
              </a:lnSpc>
              <a:defRPr sz="2100" b="1">
                <a:solidFill>
                  <a:srgbClr val="DAD1E6"/>
                </a:solidFill>
                <a:latin typeface="Fira Sans"/>
                <a:ea typeface="Fira Sans"/>
                <a:cs typeface="Fira Sans"/>
                <a:sym typeface="Fira Sans"/>
              </a:defRPr>
            </a:lvl1pPr>
          </a:lstStyle>
          <a:p>
            <a:r>
              <a:t>by Gaurav Suryavanshi</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123"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124" name="Image 0" descr="Image 0"/>
          <p:cNvPicPr>
            <a:picLocks noChangeAspect="1"/>
          </p:cNvPicPr>
          <p:nvPr/>
        </p:nvPicPr>
        <p:blipFill>
          <a:blip r:embed="rId2"/>
          <a:stretch>
            <a:fillRect/>
          </a:stretch>
        </p:blipFill>
        <p:spPr>
          <a:xfrm>
            <a:off x="9151619" y="0"/>
            <a:ext cx="5486401" cy="8229600"/>
          </a:xfrm>
          <a:prstGeom prst="rect">
            <a:avLst/>
          </a:prstGeom>
          <a:ln w="12700">
            <a:miter lim="400000"/>
          </a:ln>
        </p:spPr>
      </p:pic>
      <p:sp>
        <p:nvSpPr>
          <p:cNvPr id="125" name="Text 2"/>
          <p:cNvSpPr txBox="1"/>
          <p:nvPr/>
        </p:nvSpPr>
        <p:spPr>
          <a:xfrm>
            <a:off x="878919" y="2580561"/>
            <a:ext cx="3929395" cy="10286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7500"/>
              </a:lnSpc>
              <a:defRPr sz="6000" b="1">
                <a:solidFill>
                  <a:srgbClr val="FF726D"/>
                </a:solidFill>
                <a:latin typeface="Inconsolata"/>
                <a:ea typeface="Inconsolata"/>
                <a:cs typeface="Inconsolata"/>
                <a:sym typeface="Inconsolata"/>
              </a:defRPr>
            </a:lvl1pPr>
          </a:lstStyle>
          <a:p>
            <a:r>
              <a:t>Thank You</a:t>
            </a:r>
          </a:p>
        </p:txBody>
      </p:sp>
      <p:sp>
        <p:nvSpPr>
          <p:cNvPr id="126" name="Text 3"/>
          <p:cNvSpPr txBox="1"/>
          <p:nvPr/>
        </p:nvSpPr>
        <p:spPr>
          <a:xfrm>
            <a:off x="878919" y="3872031"/>
            <a:ext cx="7386162" cy="1787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Thank you all for your time and attention today. We've covered a lot of ground on the development of the Go-Mart application, from the .NET Framework and key components to the detailed features and functionality. We hope this presentation has provided valuable insights into our vision for this exciting new Windows application.</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31"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32" name="Image 0" descr="Image 0"/>
          <p:cNvPicPr>
            <a:picLocks noChangeAspect="1"/>
          </p:cNvPicPr>
          <p:nvPr/>
        </p:nvPicPr>
        <p:blipFill>
          <a:blip r:embed="rId2"/>
          <a:stretch>
            <a:fillRect/>
          </a:stretch>
        </p:blipFill>
        <p:spPr>
          <a:xfrm>
            <a:off x="9151619" y="0"/>
            <a:ext cx="5486401" cy="8229600"/>
          </a:xfrm>
          <a:prstGeom prst="rect">
            <a:avLst/>
          </a:prstGeom>
          <a:ln w="12700">
            <a:miter lim="400000"/>
          </a:ln>
        </p:spPr>
      </p:pic>
      <p:sp>
        <p:nvSpPr>
          <p:cNvPr id="33" name="Text 2"/>
          <p:cNvSpPr txBox="1"/>
          <p:nvPr/>
        </p:nvSpPr>
        <p:spPr>
          <a:xfrm>
            <a:off x="878919" y="1210270"/>
            <a:ext cx="7386162" cy="14514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Introduction to .NET Framework</a:t>
            </a:r>
          </a:p>
        </p:txBody>
      </p:sp>
      <p:sp>
        <p:nvSpPr>
          <p:cNvPr id="34" name="Text 3"/>
          <p:cNvSpPr txBox="1"/>
          <p:nvPr/>
        </p:nvSpPr>
        <p:spPr>
          <a:xfrm>
            <a:off x="1234320" y="2728056"/>
            <a:ext cx="7030762" cy="2141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marL="342900" indent="-342900">
              <a:lnSpc>
                <a:spcPts val="2700"/>
              </a:lnSpc>
              <a:buSzPct val="100000"/>
              <a:buAutoNum type="arabicPeriod"/>
              <a:defRPr sz="1700">
                <a:solidFill>
                  <a:srgbClr val="DAD1E6"/>
                </a:solidFill>
                <a:latin typeface="Fira Sans"/>
                <a:ea typeface="Fira Sans"/>
                <a:cs typeface="Fira Sans"/>
                <a:sym typeface="Fira Sans"/>
              </a:defRPr>
            </a:lvl1pPr>
          </a:lstStyle>
          <a:p>
            <a:r>
              <a:rPr dirty="0"/>
              <a:t>The .NET Framework is a software framework developed by Microsoft that provides a runtime environment and a comprehensive set of libraries, APIs, and tools for building Windows applications.</a:t>
            </a:r>
            <a:endParaRPr lang="en-IN" dirty="0"/>
          </a:p>
          <a:p>
            <a:endParaRPr lang="en-IN" dirty="0"/>
          </a:p>
          <a:p>
            <a:endParaRPr dirty="0"/>
          </a:p>
        </p:txBody>
      </p:sp>
      <p:sp>
        <p:nvSpPr>
          <p:cNvPr id="35" name="Text 4"/>
          <p:cNvSpPr txBox="1"/>
          <p:nvPr/>
        </p:nvSpPr>
        <p:spPr>
          <a:xfrm>
            <a:off x="1234320" y="4087296"/>
            <a:ext cx="7030762" cy="1444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marL="342900" indent="-342900">
              <a:lnSpc>
                <a:spcPts val="2700"/>
              </a:lnSpc>
              <a:buSzPct val="100000"/>
              <a:buAutoNum type="arabicPeriod" startAt="2"/>
              <a:defRPr sz="1700">
                <a:solidFill>
                  <a:srgbClr val="DAD1E6"/>
                </a:solidFill>
                <a:latin typeface="Fira Sans"/>
                <a:ea typeface="Fira Sans"/>
                <a:cs typeface="Fira Sans"/>
                <a:sym typeface="Fira Sans"/>
              </a:defRPr>
            </a:lvl1pPr>
          </a:lstStyle>
          <a:p>
            <a:r>
              <a:t>It is a crucial component in Windows application development, enabling developers to create robust, secure, and scalable desktop programs with features like graphical user interfaces, data access, and network connectivity.</a:t>
            </a:r>
          </a:p>
        </p:txBody>
      </p:sp>
      <p:sp>
        <p:nvSpPr>
          <p:cNvPr id="36" name="Text 5"/>
          <p:cNvSpPr txBox="1"/>
          <p:nvPr/>
        </p:nvSpPr>
        <p:spPr>
          <a:xfrm>
            <a:off x="1234320" y="5597723"/>
            <a:ext cx="7030762" cy="1444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marL="342900" indent="-342900">
              <a:lnSpc>
                <a:spcPts val="2700"/>
              </a:lnSpc>
              <a:buSzPct val="100000"/>
              <a:buAutoNum type="arabicPeriod" startAt="3"/>
              <a:defRPr sz="1700">
                <a:solidFill>
                  <a:srgbClr val="DAD1E6"/>
                </a:solidFill>
                <a:latin typeface="Fira Sans"/>
                <a:ea typeface="Fira Sans"/>
                <a:cs typeface="Fira Sans"/>
                <a:sym typeface="Fira Sans"/>
              </a:defRPr>
            </a:lvl1pPr>
          </a:lstStyle>
          <a:p>
            <a:r>
              <a:t>The .NET Framework's key components, such as the Common Language Runtime (CLR) and the Base Class Library (BCL), provide a unified programming model and abstraction layer, making it easier for developers to build, deploy, and maintain Windows applications.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39"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40" name="Image 0" descr="Image 0"/>
          <p:cNvPicPr>
            <a:picLocks noChangeAspect="1"/>
          </p:cNvPicPr>
          <p:nvPr/>
        </p:nvPicPr>
        <p:blipFill>
          <a:blip r:embed="rId2"/>
          <a:stretch>
            <a:fillRect/>
          </a:stretch>
        </p:blipFill>
        <p:spPr>
          <a:xfrm>
            <a:off x="0" y="0"/>
            <a:ext cx="14630400" cy="2709743"/>
          </a:xfrm>
          <a:prstGeom prst="rect">
            <a:avLst/>
          </a:prstGeom>
          <a:ln w="12700">
            <a:miter lim="400000"/>
          </a:ln>
        </p:spPr>
      </p:pic>
      <p:sp>
        <p:nvSpPr>
          <p:cNvPr id="41" name="Text 2"/>
          <p:cNvSpPr txBox="1"/>
          <p:nvPr/>
        </p:nvSpPr>
        <p:spPr>
          <a:xfrm>
            <a:off x="2212418" y="3307436"/>
            <a:ext cx="4490367" cy="7525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300"/>
              </a:lnSpc>
              <a:defRPr sz="4200" b="1">
                <a:solidFill>
                  <a:srgbClr val="FF726D"/>
                </a:solidFill>
                <a:latin typeface="Inconsolata"/>
                <a:ea typeface="Inconsolata"/>
                <a:cs typeface="Inconsolata"/>
                <a:sym typeface="Inconsolata"/>
              </a:defRPr>
            </a:lvl1pPr>
          </a:lstStyle>
          <a:p>
            <a:r>
              <a:t>Key Components</a:t>
            </a:r>
          </a:p>
        </p:txBody>
      </p:sp>
      <p:sp>
        <p:nvSpPr>
          <p:cNvPr id="42" name="Shape 3"/>
          <p:cNvSpPr/>
          <p:nvPr/>
        </p:nvSpPr>
        <p:spPr>
          <a:xfrm>
            <a:off x="2166698" y="4310062"/>
            <a:ext cx="3287912" cy="3321846"/>
          </a:xfrm>
          <a:prstGeom prst="roundRect">
            <a:avLst>
              <a:gd name="adj" fmla="val 1978"/>
            </a:avLst>
          </a:prstGeom>
          <a:solidFill>
            <a:srgbClr val="382748"/>
          </a:solidFill>
          <a:ln w="12700">
            <a:miter lim="400000"/>
          </a:ln>
        </p:spPr>
        <p:txBody>
          <a:bodyPr lIns="45719" rIns="45719"/>
          <a:lstStyle/>
          <a:p>
            <a:endParaRPr/>
          </a:p>
        </p:txBody>
      </p:sp>
      <p:sp>
        <p:nvSpPr>
          <p:cNvPr id="43" name="Text 4"/>
          <p:cNvSpPr txBox="1"/>
          <p:nvPr/>
        </p:nvSpPr>
        <p:spPr>
          <a:xfrm>
            <a:off x="2429113" y="4526755"/>
            <a:ext cx="2763084" cy="7471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600"/>
              </a:lnSpc>
              <a:defRPr sz="2100" b="1">
                <a:solidFill>
                  <a:srgbClr val="FF726D"/>
                </a:solidFill>
                <a:latin typeface="Inconsolata"/>
                <a:ea typeface="Inconsolata"/>
                <a:cs typeface="Inconsolata"/>
                <a:sym typeface="Inconsolata"/>
              </a:defRPr>
            </a:lvl1pPr>
          </a:lstStyle>
          <a:p>
            <a:r>
              <a:t>C# Programming Language</a:t>
            </a:r>
          </a:p>
        </p:txBody>
      </p:sp>
      <p:sp>
        <p:nvSpPr>
          <p:cNvPr id="44" name="Text 5"/>
          <p:cNvSpPr txBox="1"/>
          <p:nvPr/>
        </p:nvSpPr>
        <p:spPr>
          <a:xfrm>
            <a:off x="2429113" y="5334237"/>
            <a:ext cx="2763084" cy="2472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A powerful and versatile programming language used for building robust Windows applications. C# offers a rich set of features and tools for efficient development.</a:t>
            </a:r>
          </a:p>
        </p:txBody>
      </p:sp>
      <p:sp>
        <p:nvSpPr>
          <p:cNvPr id="45" name="Shape 6"/>
          <p:cNvSpPr/>
          <p:nvPr/>
        </p:nvSpPr>
        <p:spPr>
          <a:xfrm>
            <a:off x="5671303" y="4310062"/>
            <a:ext cx="3287912" cy="3321846"/>
          </a:xfrm>
          <a:prstGeom prst="roundRect">
            <a:avLst>
              <a:gd name="adj" fmla="val 1978"/>
            </a:avLst>
          </a:prstGeom>
          <a:solidFill>
            <a:srgbClr val="382748"/>
          </a:solidFill>
          <a:ln w="12700">
            <a:miter lim="400000"/>
          </a:ln>
        </p:spPr>
        <p:txBody>
          <a:bodyPr lIns="45719" rIns="45719"/>
          <a:lstStyle/>
          <a:p>
            <a:endParaRPr/>
          </a:p>
        </p:txBody>
      </p:sp>
      <p:sp>
        <p:nvSpPr>
          <p:cNvPr id="46" name="Text 7"/>
          <p:cNvSpPr txBox="1"/>
          <p:nvPr/>
        </p:nvSpPr>
        <p:spPr>
          <a:xfrm>
            <a:off x="5933717" y="4526755"/>
            <a:ext cx="1952289" cy="4169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600"/>
              </a:lnSpc>
              <a:defRPr sz="2100" b="1">
                <a:solidFill>
                  <a:srgbClr val="FF726D"/>
                </a:solidFill>
                <a:latin typeface="Inconsolata"/>
                <a:ea typeface="Inconsolata"/>
                <a:cs typeface="Inconsolata"/>
                <a:sym typeface="Inconsolata"/>
              </a:defRPr>
            </a:lvl1pPr>
          </a:lstStyle>
          <a:p>
            <a:r>
              <a:t>MSSQL Server</a:t>
            </a:r>
          </a:p>
        </p:txBody>
      </p:sp>
      <p:sp>
        <p:nvSpPr>
          <p:cNvPr id="47" name="Text 8"/>
          <p:cNvSpPr txBox="1"/>
          <p:nvPr/>
        </p:nvSpPr>
        <p:spPr>
          <a:xfrm>
            <a:off x="5933717" y="4995505"/>
            <a:ext cx="2763084" cy="21299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A powerful relational database management system that provides secure and scalable data storage and management for the Go-Mart application.</a:t>
            </a:r>
          </a:p>
        </p:txBody>
      </p:sp>
      <p:sp>
        <p:nvSpPr>
          <p:cNvPr id="48" name="Shape 9"/>
          <p:cNvSpPr/>
          <p:nvPr/>
        </p:nvSpPr>
        <p:spPr>
          <a:xfrm>
            <a:off x="9175908" y="4310062"/>
            <a:ext cx="3287912" cy="3321846"/>
          </a:xfrm>
          <a:prstGeom prst="roundRect">
            <a:avLst>
              <a:gd name="adj" fmla="val 1978"/>
            </a:avLst>
          </a:prstGeom>
          <a:solidFill>
            <a:srgbClr val="382748"/>
          </a:solidFill>
          <a:ln w="12700">
            <a:miter lim="400000"/>
          </a:ln>
        </p:spPr>
        <p:txBody>
          <a:bodyPr lIns="45719" rIns="45719"/>
          <a:lstStyle/>
          <a:p>
            <a:endParaRPr/>
          </a:p>
        </p:txBody>
      </p:sp>
      <p:sp>
        <p:nvSpPr>
          <p:cNvPr id="49" name="Text 10"/>
          <p:cNvSpPr txBox="1"/>
          <p:nvPr/>
        </p:nvSpPr>
        <p:spPr>
          <a:xfrm>
            <a:off x="9438322" y="4526755"/>
            <a:ext cx="2161299" cy="4169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600"/>
              </a:lnSpc>
              <a:defRPr sz="2100" b="1">
                <a:solidFill>
                  <a:srgbClr val="FF726D"/>
                </a:solidFill>
                <a:latin typeface="Inconsolata"/>
                <a:ea typeface="Inconsolata"/>
                <a:cs typeface="Inconsolata"/>
                <a:sym typeface="Inconsolata"/>
              </a:defRPr>
            </a:lvl1pPr>
          </a:lstStyle>
          <a:p>
            <a:r>
              <a:t>Windows Forms</a:t>
            </a:r>
          </a:p>
        </p:txBody>
      </p:sp>
      <p:sp>
        <p:nvSpPr>
          <p:cNvPr id="50" name="Text 11"/>
          <p:cNvSpPr txBox="1"/>
          <p:nvPr/>
        </p:nvSpPr>
        <p:spPr>
          <a:xfrm>
            <a:off x="9438322" y="4995505"/>
            <a:ext cx="2763084" cy="21299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A UI framework for creating desktop applications on the Windows platform. Windows Forms enables the design of intuitive and responsive user interfaces.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53"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54" name="Image 0" descr="Image 0"/>
          <p:cNvPicPr>
            <a:picLocks noChangeAspect="1"/>
          </p:cNvPicPr>
          <p:nvPr/>
        </p:nvPicPr>
        <p:blipFill>
          <a:blip r:embed="rId2"/>
          <a:stretch>
            <a:fillRect/>
          </a:stretch>
        </p:blipFill>
        <p:spPr>
          <a:xfrm>
            <a:off x="7322819" y="50799"/>
            <a:ext cx="7315201" cy="8229600"/>
          </a:xfrm>
          <a:prstGeom prst="rect">
            <a:avLst/>
          </a:prstGeom>
          <a:ln w="12700">
            <a:miter lim="400000"/>
          </a:ln>
        </p:spPr>
      </p:pic>
      <p:sp>
        <p:nvSpPr>
          <p:cNvPr id="56" name="Text 2"/>
          <p:cNvSpPr txBox="1"/>
          <p:nvPr/>
        </p:nvSpPr>
        <p:spPr>
          <a:xfrm>
            <a:off x="878919" y="1876662"/>
            <a:ext cx="3107157" cy="765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Login Form</a:t>
            </a:r>
          </a:p>
        </p:txBody>
      </p:sp>
      <p:sp>
        <p:nvSpPr>
          <p:cNvPr id="57" name="Text 3"/>
          <p:cNvSpPr txBox="1"/>
          <p:nvPr/>
        </p:nvSpPr>
        <p:spPr>
          <a:xfrm>
            <a:off x="878919" y="2904291"/>
            <a:ext cx="5557362" cy="1787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Login Form serves as the entry point for both administrators and sellers to access the Go-Mart application. It provides a secure authentication mechanism to ensure only authorized users can gain access to the system.</a:t>
            </a:r>
          </a:p>
        </p:txBody>
      </p:sp>
      <p:sp>
        <p:nvSpPr>
          <p:cNvPr id="58" name="Text 4"/>
          <p:cNvSpPr txBox="1"/>
          <p:nvPr/>
        </p:nvSpPr>
        <p:spPr>
          <a:xfrm>
            <a:off x="878919" y="4931212"/>
            <a:ext cx="5557362" cy="1444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Login Form is designed using Windows Forms, providing a clean and intuitive user interface. Users can input their credentials, which are then validated against the MSSQL Server database for proper authentication.</a:t>
            </a:r>
          </a:p>
        </p:txBody>
      </p:sp>
      <p:pic>
        <p:nvPicPr>
          <p:cNvPr id="9" name="Picture 8">
            <a:extLst>
              <a:ext uri="{FF2B5EF4-FFF2-40B4-BE49-F238E27FC236}">
                <a16:creationId xmlns:a16="http://schemas.microsoft.com/office/drawing/2014/main" id="{2A67D8A1-1C36-4AF6-BD6E-B4C9AE4BF7A0}"/>
              </a:ext>
            </a:extLst>
          </p:cNvPr>
          <p:cNvPicPr>
            <a:picLocks noChangeAspect="1"/>
          </p:cNvPicPr>
          <p:nvPr/>
        </p:nvPicPr>
        <p:blipFill>
          <a:blip r:embed="rId3"/>
          <a:stretch>
            <a:fillRect/>
          </a:stretch>
        </p:blipFill>
        <p:spPr>
          <a:xfrm>
            <a:off x="7492153" y="1781002"/>
            <a:ext cx="6935952" cy="3552998"/>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61" name="Shape 1"/>
          <p:cNvSpPr/>
          <p:nvPr/>
        </p:nvSpPr>
        <p:spPr>
          <a:xfrm>
            <a:off x="0" y="0"/>
            <a:ext cx="14630400" cy="8232100"/>
          </a:xfrm>
          <a:prstGeom prst="rect">
            <a:avLst/>
          </a:prstGeom>
          <a:solidFill>
            <a:srgbClr val="241631"/>
          </a:solidFill>
          <a:ln w="12700">
            <a:miter lim="400000"/>
          </a:ln>
        </p:spPr>
        <p:txBody>
          <a:bodyPr lIns="45719" rIns="45719"/>
          <a:lstStyle/>
          <a:p>
            <a:endParaRPr/>
          </a:p>
        </p:txBody>
      </p:sp>
      <p:sp>
        <p:nvSpPr>
          <p:cNvPr id="62" name="Text 2"/>
          <p:cNvSpPr txBox="1"/>
          <p:nvPr/>
        </p:nvSpPr>
        <p:spPr>
          <a:xfrm>
            <a:off x="3043238" y="499942"/>
            <a:ext cx="2376560" cy="6407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4400"/>
              </a:lnSpc>
              <a:defRPr sz="3500" b="1">
                <a:solidFill>
                  <a:srgbClr val="FF726D"/>
                </a:solidFill>
                <a:latin typeface="Inconsolata"/>
                <a:ea typeface="Inconsolata"/>
                <a:cs typeface="Inconsolata"/>
                <a:sym typeface="Inconsolata"/>
              </a:defRPr>
            </a:lvl1pPr>
          </a:lstStyle>
          <a:p>
            <a:r>
              <a:t>Homepage</a:t>
            </a:r>
          </a:p>
        </p:txBody>
      </p:sp>
      <p:sp>
        <p:nvSpPr>
          <p:cNvPr id="63" name="Text 3"/>
          <p:cNvSpPr txBox="1"/>
          <p:nvPr/>
        </p:nvSpPr>
        <p:spPr>
          <a:xfrm>
            <a:off x="3043238" y="1522333"/>
            <a:ext cx="1039953" cy="3646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200"/>
              </a:lnSpc>
              <a:defRPr sz="1700" b="1">
                <a:solidFill>
                  <a:srgbClr val="FF726D"/>
                </a:solidFill>
                <a:latin typeface="Inconsolata"/>
                <a:ea typeface="Inconsolata"/>
                <a:cs typeface="Inconsolata"/>
                <a:sym typeface="Inconsolata"/>
              </a:defRPr>
            </a:lvl1pPr>
          </a:lstStyle>
          <a:p>
            <a:r>
              <a:t>Category</a:t>
            </a:r>
          </a:p>
        </p:txBody>
      </p:sp>
      <p:sp>
        <p:nvSpPr>
          <p:cNvPr id="64" name="Text 4"/>
          <p:cNvSpPr txBox="1"/>
          <p:nvPr/>
        </p:nvSpPr>
        <p:spPr>
          <a:xfrm>
            <a:off x="3043238" y="1988105"/>
            <a:ext cx="1734860" cy="2032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200"/>
              </a:lnSpc>
              <a:defRPr sz="1400">
                <a:solidFill>
                  <a:srgbClr val="DAD1E6"/>
                </a:solidFill>
                <a:latin typeface="Fira Sans"/>
                <a:ea typeface="Fira Sans"/>
                <a:cs typeface="Fira Sans"/>
                <a:sym typeface="Fira Sans"/>
              </a:defRPr>
            </a:lvl1pPr>
          </a:lstStyle>
          <a:p>
            <a:r>
              <a:t>The homepage features a category section, allowing users to easily browse and navigate through different product categories.</a:t>
            </a:r>
          </a:p>
        </p:txBody>
      </p:sp>
      <p:sp>
        <p:nvSpPr>
          <p:cNvPr id="65" name="Text 5"/>
          <p:cNvSpPr txBox="1"/>
          <p:nvPr/>
        </p:nvSpPr>
        <p:spPr>
          <a:xfrm>
            <a:off x="5320546" y="1522333"/>
            <a:ext cx="919775" cy="3646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200"/>
              </a:lnSpc>
              <a:defRPr sz="1700" b="1">
                <a:solidFill>
                  <a:srgbClr val="FF726D"/>
                </a:solidFill>
                <a:latin typeface="Inconsolata"/>
                <a:ea typeface="Inconsolata"/>
                <a:cs typeface="Inconsolata"/>
                <a:sym typeface="Inconsolata"/>
              </a:defRPr>
            </a:lvl1pPr>
          </a:lstStyle>
          <a:p>
            <a:r>
              <a:t>Product</a:t>
            </a:r>
          </a:p>
        </p:txBody>
      </p:sp>
      <p:sp>
        <p:nvSpPr>
          <p:cNvPr id="66" name="Text 6"/>
          <p:cNvSpPr txBox="1"/>
          <p:nvPr/>
        </p:nvSpPr>
        <p:spPr>
          <a:xfrm>
            <a:off x="5320546" y="1988105"/>
            <a:ext cx="1734861" cy="2032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200"/>
              </a:lnSpc>
              <a:defRPr sz="1400">
                <a:solidFill>
                  <a:srgbClr val="DAD1E6"/>
                </a:solidFill>
                <a:latin typeface="Fira Sans"/>
                <a:ea typeface="Fira Sans"/>
                <a:cs typeface="Fira Sans"/>
                <a:sym typeface="Fira Sans"/>
              </a:defRPr>
            </a:lvl1pPr>
          </a:lstStyle>
          <a:p>
            <a:r>
              <a:t>The homepage prominently displays the available products, making it easy for users to find and purchase the items they need.</a:t>
            </a:r>
          </a:p>
        </p:txBody>
      </p:sp>
      <p:sp>
        <p:nvSpPr>
          <p:cNvPr id="67" name="Text 7"/>
          <p:cNvSpPr txBox="1"/>
          <p:nvPr/>
        </p:nvSpPr>
        <p:spPr>
          <a:xfrm>
            <a:off x="7597854" y="1522333"/>
            <a:ext cx="1063884" cy="3646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200"/>
              </a:lnSpc>
              <a:defRPr sz="1700" b="1">
                <a:solidFill>
                  <a:srgbClr val="FF726D"/>
                </a:solidFill>
                <a:latin typeface="Inconsolata"/>
                <a:ea typeface="Inconsolata"/>
                <a:cs typeface="Inconsolata"/>
                <a:sym typeface="Inconsolata"/>
              </a:defRPr>
            </a:lvl1pPr>
          </a:lstStyle>
          <a:p>
            <a:r>
              <a:t>Add User</a:t>
            </a:r>
          </a:p>
        </p:txBody>
      </p:sp>
      <p:sp>
        <p:nvSpPr>
          <p:cNvPr id="68" name="Text 8"/>
          <p:cNvSpPr txBox="1"/>
          <p:nvPr/>
        </p:nvSpPr>
        <p:spPr>
          <a:xfrm>
            <a:off x="7597854" y="1988105"/>
            <a:ext cx="1734861" cy="2032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200"/>
              </a:lnSpc>
              <a:defRPr sz="1400">
                <a:solidFill>
                  <a:srgbClr val="DAD1E6"/>
                </a:solidFill>
                <a:latin typeface="Fira Sans"/>
                <a:ea typeface="Fira Sans"/>
                <a:cs typeface="Fira Sans"/>
                <a:sym typeface="Fira Sans"/>
              </a:defRPr>
            </a:lvl1pPr>
          </a:lstStyle>
          <a:p>
            <a:r>
              <a:t>The homepage includes an option to add new users, enabling the application to manage and track user accounts.</a:t>
            </a:r>
          </a:p>
        </p:txBody>
      </p:sp>
      <p:sp>
        <p:nvSpPr>
          <p:cNvPr id="69" name="Text 9"/>
          <p:cNvSpPr txBox="1"/>
          <p:nvPr/>
        </p:nvSpPr>
        <p:spPr>
          <a:xfrm>
            <a:off x="9875162" y="1522333"/>
            <a:ext cx="1734861" cy="644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200"/>
              </a:lnSpc>
              <a:defRPr sz="1700" b="1">
                <a:solidFill>
                  <a:srgbClr val="FF726D"/>
                </a:solidFill>
                <a:latin typeface="Inconsolata"/>
                <a:ea typeface="Inconsolata"/>
                <a:cs typeface="Inconsolata"/>
                <a:sym typeface="Inconsolata"/>
              </a:defRPr>
            </a:lvl1pPr>
          </a:lstStyle>
          <a:p>
            <a:r>
              <a:t>About, Report, Exit</a:t>
            </a:r>
          </a:p>
        </p:txBody>
      </p:sp>
      <p:sp>
        <p:nvSpPr>
          <p:cNvPr id="70" name="Text 10"/>
          <p:cNvSpPr txBox="1"/>
          <p:nvPr/>
        </p:nvSpPr>
        <p:spPr>
          <a:xfrm>
            <a:off x="9875162" y="2272189"/>
            <a:ext cx="1734861" cy="2591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200"/>
              </a:lnSpc>
              <a:defRPr sz="1400">
                <a:solidFill>
                  <a:srgbClr val="DAD1E6"/>
                </a:solidFill>
                <a:latin typeface="Fira Sans"/>
                <a:ea typeface="Fira Sans"/>
                <a:cs typeface="Fira Sans"/>
                <a:sym typeface="Fira Sans"/>
              </a:defRPr>
            </a:lvl1pPr>
          </a:lstStyle>
          <a:p>
            <a:r>
              <a:t>The homepage provides access to the About section, reporting functionality, and the ability to exit the application, ensuring a comprehensive user experience.</a:t>
            </a:r>
          </a:p>
        </p:txBody>
      </p:sp>
      <p:pic>
        <p:nvPicPr>
          <p:cNvPr id="71" name="Image 0" descr="Image 0"/>
          <p:cNvPicPr>
            <a:picLocks noChangeAspect="1"/>
          </p:cNvPicPr>
          <p:nvPr/>
        </p:nvPicPr>
        <p:blipFill>
          <a:blip r:embed="rId2"/>
          <a:stretch>
            <a:fillRect/>
          </a:stretch>
        </p:blipFill>
        <p:spPr>
          <a:xfrm>
            <a:off x="5163503" y="5376624"/>
            <a:ext cx="4150401" cy="2181583"/>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74"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75" name="Image 0" descr="Image 0"/>
          <p:cNvPicPr>
            <a:picLocks noChangeAspect="1"/>
          </p:cNvPicPr>
          <p:nvPr/>
        </p:nvPicPr>
        <p:blipFill>
          <a:blip r:embed="rId2"/>
          <a:stretch>
            <a:fillRect/>
          </a:stretch>
        </p:blipFill>
        <p:spPr>
          <a:xfrm>
            <a:off x="7322819" y="0"/>
            <a:ext cx="7315201" cy="8229600"/>
          </a:xfrm>
          <a:prstGeom prst="rect">
            <a:avLst/>
          </a:prstGeom>
          <a:ln w="12700">
            <a:miter lim="400000"/>
          </a:ln>
        </p:spPr>
      </p:pic>
      <p:sp>
        <p:nvSpPr>
          <p:cNvPr id="77" name="Text 2"/>
          <p:cNvSpPr txBox="1"/>
          <p:nvPr/>
        </p:nvSpPr>
        <p:spPr>
          <a:xfrm>
            <a:off x="878919" y="1521261"/>
            <a:ext cx="3988170" cy="765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Category Form</a:t>
            </a:r>
          </a:p>
        </p:txBody>
      </p:sp>
      <p:sp>
        <p:nvSpPr>
          <p:cNvPr id="78" name="Text 3"/>
          <p:cNvSpPr txBox="1"/>
          <p:nvPr/>
        </p:nvSpPr>
        <p:spPr>
          <a:xfrm>
            <a:off x="878919" y="2548889"/>
            <a:ext cx="5557362" cy="1787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Category Form serves as the central hub for managing product categories within the Go-Mart application. This feature allows users to effortlessly add new categories, update existing ones, and even delete outdated categories as needed.</a:t>
            </a:r>
          </a:p>
        </p:txBody>
      </p:sp>
      <p:sp>
        <p:nvSpPr>
          <p:cNvPr id="79" name="Text 4"/>
          <p:cNvSpPr txBox="1"/>
          <p:nvPr/>
        </p:nvSpPr>
        <p:spPr>
          <a:xfrm>
            <a:off x="878919" y="4575809"/>
            <a:ext cx="5557362" cy="2129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implementation involves intuitive user interface controls, seamless integration with the MSSQL Server database, and robust validation to ensure data integrity. With this powerful tool, the Go-Mart team can keep the product catalog organized and up-to-date, enhancing the overall user experience.</a:t>
            </a:r>
          </a:p>
        </p:txBody>
      </p:sp>
      <p:pic>
        <p:nvPicPr>
          <p:cNvPr id="4" name="Picture 3">
            <a:extLst>
              <a:ext uri="{FF2B5EF4-FFF2-40B4-BE49-F238E27FC236}">
                <a16:creationId xmlns:a16="http://schemas.microsoft.com/office/drawing/2014/main" id="{314ED565-F4DF-4321-BF6B-6C667F3EE32E}"/>
              </a:ext>
            </a:extLst>
          </p:cNvPr>
          <p:cNvPicPr>
            <a:picLocks noChangeAspect="1"/>
          </p:cNvPicPr>
          <p:nvPr/>
        </p:nvPicPr>
        <p:blipFill>
          <a:blip r:embed="rId3"/>
          <a:stretch>
            <a:fillRect/>
          </a:stretch>
        </p:blipFill>
        <p:spPr>
          <a:xfrm>
            <a:off x="7446151" y="1521261"/>
            <a:ext cx="7068536" cy="3734321"/>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82"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pic>
        <p:nvPicPr>
          <p:cNvPr id="83"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84" name="Shape 2"/>
          <p:cNvSpPr/>
          <p:nvPr/>
        </p:nvSpPr>
        <p:spPr>
          <a:xfrm>
            <a:off x="0" y="0"/>
            <a:ext cx="14630400" cy="8229600"/>
          </a:xfrm>
          <a:prstGeom prst="rect">
            <a:avLst/>
          </a:prstGeom>
          <a:solidFill>
            <a:srgbClr val="241631">
              <a:alpha val="80000"/>
            </a:srgbClr>
          </a:solidFill>
          <a:ln w="12700">
            <a:miter lim="400000"/>
          </a:ln>
        </p:spPr>
        <p:txBody>
          <a:bodyPr lIns="45719" rIns="45719"/>
          <a:lstStyle/>
          <a:p>
            <a:endParaRPr/>
          </a:p>
        </p:txBody>
      </p:sp>
      <p:sp>
        <p:nvSpPr>
          <p:cNvPr id="85" name="Text 3"/>
          <p:cNvSpPr txBox="1"/>
          <p:nvPr/>
        </p:nvSpPr>
        <p:spPr>
          <a:xfrm>
            <a:off x="2083713" y="1143476"/>
            <a:ext cx="4230822" cy="765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Managing Items</a:t>
            </a:r>
          </a:p>
        </p:txBody>
      </p:sp>
      <p:sp>
        <p:nvSpPr>
          <p:cNvPr id="86" name="Shape 4"/>
          <p:cNvSpPr/>
          <p:nvPr/>
        </p:nvSpPr>
        <p:spPr>
          <a:xfrm>
            <a:off x="7301389" y="2171105"/>
            <a:ext cx="27743" cy="4915020"/>
          </a:xfrm>
          <a:prstGeom prst="rect">
            <a:avLst/>
          </a:prstGeom>
          <a:solidFill>
            <a:srgbClr val="FF6680"/>
          </a:solidFill>
          <a:ln w="12700">
            <a:miter lim="400000"/>
          </a:ln>
        </p:spPr>
        <p:txBody>
          <a:bodyPr lIns="45719" rIns="45719"/>
          <a:lstStyle/>
          <a:p>
            <a:endParaRPr/>
          </a:p>
        </p:txBody>
      </p:sp>
      <p:sp>
        <p:nvSpPr>
          <p:cNvPr id="87" name="Shape 5"/>
          <p:cNvSpPr/>
          <p:nvPr/>
        </p:nvSpPr>
        <p:spPr>
          <a:xfrm>
            <a:off x="6287630" y="2580738"/>
            <a:ext cx="777598" cy="27743"/>
          </a:xfrm>
          <a:prstGeom prst="rect">
            <a:avLst/>
          </a:prstGeom>
          <a:solidFill>
            <a:srgbClr val="FF6680"/>
          </a:solidFill>
          <a:ln w="12700">
            <a:miter lim="400000"/>
          </a:ln>
        </p:spPr>
        <p:txBody>
          <a:bodyPr lIns="45719" rIns="45719"/>
          <a:lstStyle/>
          <a:p>
            <a:endParaRPr/>
          </a:p>
        </p:txBody>
      </p:sp>
      <p:sp>
        <p:nvSpPr>
          <p:cNvPr id="88" name="Shape 6"/>
          <p:cNvSpPr/>
          <p:nvPr/>
        </p:nvSpPr>
        <p:spPr>
          <a:xfrm>
            <a:off x="7065227" y="2344697"/>
            <a:ext cx="499944" cy="499944"/>
          </a:xfrm>
          <a:prstGeom prst="roundRect">
            <a:avLst>
              <a:gd name="adj" fmla="val 13333"/>
            </a:avLst>
          </a:prstGeom>
          <a:solidFill>
            <a:srgbClr val="382748"/>
          </a:solidFill>
          <a:ln w="12700">
            <a:miter lim="400000"/>
          </a:ln>
        </p:spPr>
        <p:txBody>
          <a:bodyPr lIns="45719" rIns="45719"/>
          <a:lstStyle/>
          <a:p>
            <a:endParaRPr/>
          </a:p>
        </p:txBody>
      </p:sp>
      <p:sp>
        <p:nvSpPr>
          <p:cNvPr id="89" name="Text 7"/>
          <p:cNvSpPr txBox="1"/>
          <p:nvPr/>
        </p:nvSpPr>
        <p:spPr>
          <a:xfrm>
            <a:off x="7171250" y="2386370"/>
            <a:ext cx="287783" cy="49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ts val="3200"/>
              </a:lnSpc>
              <a:defRPr sz="2600" b="1">
                <a:solidFill>
                  <a:srgbClr val="FF726D"/>
                </a:solidFill>
                <a:latin typeface="Inconsolata"/>
                <a:ea typeface="Inconsolata"/>
                <a:cs typeface="Inconsolata"/>
                <a:sym typeface="Inconsolata"/>
              </a:defRPr>
            </a:lvl1pPr>
          </a:lstStyle>
          <a:p>
            <a:r>
              <a:t>1</a:t>
            </a:r>
          </a:p>
        </p:txBody>
      </p:sp>
      <p:sp>
        <p:nvSpPr>
          <p:cNvPr id="90" name="Text 8"/>
          <p:cNvSpPr txBox="1"/>
          <p:nvPr/>
        </p:nvSpPr>
        <p:spPr>
          <a:xfrm>
            <a:off x="4654059" y="2393275"/>
            <a:ext cx="1393365" cy="427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r">
              <a:lnSpc>
                <a:spcPts val="2700"/>
              </a:lnSpc>
              <a:defRPr sz="2100" b="1">
                <a:solidFill>
                  <a:srgbClr val="FF726D"/>
                </a:solidFill>
                <a:latin typeface="Inconsolata"/>
                <a:ea typeface="Inconsolata"/>
                <a:cs typeface="Inconsolata"/>
                <a:sym typeface="Inconsolata"/>
              </a:defRPr>
            </a:lvl1pPr>
          </a:lstStyle>
          <a:p>
            <a:r>
              <a:t>Add Items</a:t>
            </a:r>
          </a:p>
        </p:txBody>
      </p:sp>
      <p:sp>
        <p:nvSpPr>
          <p:cNvPr id="91" name="Text 9"/>
          <p:cNvSpPr txBox="1"/>
          <p:nvPr/>
        </p:nvSpPr>
        <p:spPr>
          <a:xfrm>
            <a:off x="2083712" y="2873692"/>
            <a:ext cx="3963712" cy="1444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lnSpc>
                <a:spcPts val="2700"/>
              </a:lnSpc>
              <a:defRPr sz="1700">
                <a:solidFill>
                  <a:srgbClr val="DAD1E6"/>
                </a:solidFill>
                <a:latin typeface="Fira Sans"/>
                <a:ea typeface="Fira Sans"/>
                <a:cs typeface="Fira Sans"/>
                <a:sym typeface="Fira Sans"/>
              </a:defRPr>
            </a:lvl1pPr>
          </a:lstStyle>
          <a:p>
            <a:r>
              <a:t>Users can easily add new items to the inventory system. This involves inputting product details like name, description, price, and quantity.</a:t>
            </a:r>
          </a:p>
        </p:txBody>
      </p:sp>
      <p:sp>
        <p:nvSpPr>
          <p:cNvPr id="92" name="Shape 10"/>
          <p:cNvSpPr/>
          <p:nvPr/>
        </p:nvSpPr>
        <p:spPr>
          <a:xfrm>
            <a:off x="7565172" y="3691592"/>
            <a:ext cx="777598" cy="27743"/>
          </a:xfrm>
          <a:prstGeom prst="rect">
            <a:avLst/>
          </a:prstGeom>
          <a:solidFill>
            <a:srgbClr val="FF6680"/>
          </a:solidFill>
          <a:ln w="12700">
            <a:miter lim="400000"/>
          </a:ln>
        </p:spPr>
        <p:txBody>
          <a:bodyPr lIns="45719" rIns="45719"/>
          <a:lstStyle/>
          <a:p>
            <a:endParaRPr/>
          </a:p>
        </p:txBody>
      </p:sp>
      <p:sp>
        <p:nvSpPr>
          <p:cNvPr id="93" name="Shape 11"/>
          <p:cNvSpPr/>
          <p:nvPr/>
        </p:nvSpPr>
        <p:spPr>
          <a:xfrm>
            <a:off x="7065227" y="3455551"/>
            <a:ext cx="499944" cy="499944"/>
          </a:xfrm>
          <a:prstGeom prst="roundRect">
            <a:avLst>
              <a:gd name="adj" fmla="val 13333"/>
            </a:avLst>
          </a:prstGeom>
          <a:solidFill>
            <a:srgbClr val="382748"/>
          </a:solidFill>
          <a:ln w="12700">
            <a:miter lim="400000"/>
          </a:ln>
        </p:spPr>
        <p:txBody>
          <a:bodyPr lIns="45719" rIns="45719"/>
          <a:lstStyle/>
          <a:p>
            <a:endParaRPr/>
          </a:p>
        </p:txBody>
      </p:sp>
      <p:sp>
        <p:nvSpPr>
          <p:cNvPr id="94" name="Text 12"/>
          <p:cNvSpPr txBox="1"/>
          <p:nvPr/>
        </p:nvSpPr>
        <p:spPr>
          <a:xfrm>
            <a:off x="7171250" y="3497222"/>
            <a:ext cx="287783" cy="492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ts val="3200"/>
              </a:lnSpc>
              <a:defRPr sz="2600" b="1">
                <a:solidFill>
                  <a:srgbClr val="FF726D"/>
                </a:solidFill>
                <a:latin typeface="Inconsolata"/>
                <a:ea typeface="Inconsolata"/>
                <a:cs typeface="Inconsolata"/>
                <a:sym typeface="Inconsolata"/>
              </a:defRPr>
            </a:lvl1pPr>
          </a:lstStyle>
          <a:p>
            <a:r>
              <a:t>2</a:t>
            </a:r>
          </a:p>
        </p:txBody>
      </p:sp>
      <p:sp>
        <p:nvSpPr>
          <p:cNvPr id="95" name="Text 13"/>
          <p:cNvSpPr txBox="1"/>
          <p:nvPr/>
        </p:nvSpPr>
        <p:spPr>
          <a:xfrm>
            <a:off x="8582977" y="3504127"/>
            <a:ext cx="1778830" cy="4270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700"/>
              </a:lnSpc>
              <a:defRPr sz="2100" b="1">
                <a:solidFill>
                  <a:srgbClr val="FF726D"/>
                </a:solidFill>
                <a:latin typeface="Inconsolata"/>
                <a:ea typeface="Inconsolata"/>
                <a:cs typeface="Inconsolata"/>
                <a:sym typeface="Inconsolata"/>
              </a:defRPr>
            </a:lvl1pPr>
          </a:lstStyle>
          <a:p>
            <a:r>
              <a:t>Update Items</a:t>
            </a:r>
          </a:p>
        </p:txBody>
      </p:sp>
      <p:sp>
        <p:nvSpPr>
          <p:cNvPr id="96" name="Text 14"/>
          <p:cNvSpPr txBox="1"/>
          <p:nvPr/>
        </p:nvSpPr>
        <p:spPr>
          <a:xfrm>
            <a:off x="8582977" y="3984545"/>
            <a:ext cx="3963712" cy="1444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Administrators have the ability to modify existing item details, such as updating product information or adjusting pricing and stock levels.</a:t>
            </a:r>
          </a:p>
        </p:txBody>
      </p:sp>
      <p:sp>
        <p:nvSpPr>
          <p:cNvPr id="97" name="Shape 15"/>
          <p:cNvSpPr/>
          <p:nvPr/>
        </p:nvSpPr>
        <p:spPr>
          <a:xfrm>
            <a:off x="6287630" y="5149274"/>
            <a:ext cx="777598" cy="27743"/>
          </a:xfrm>
          <a:prstGeom prst="rect">
            <a:avLst/>
          </a:prstGeom>
          <a:solidFill>
            <a:srgbClr val="FF6680"/>
          </a:solidFill>
          <a:ln w="12700">
            <a:miter lim="400000"/>
          </a:ln>
        </p:spPr>
        <p:txBody>
          <a:bodyPr lIns="45719" rIns="45719"/>
          <a:lstStyle/>
          <a:p>
            <a:endParaRPr/>
          </a:p>
        </p:txBody>
      </p:sp>
      <p:sp>
        <p:nvSpPr>
          <p:cNvPr id="98" name="Shape 16"/>
          <p:cNvSpPr/>
          <p:nvPr/>
        </p:nvSpPr>
        <p:spPr>
          <a:xfrm>
            <a:off x="7065227" y="4913233"/>
            <a:ext cx="499944" cy="499944"/>
          </a:xfrm>
          <a:prstGeom prst="roundRect">
            <a:avLst>
              <a:gd name="adj" fmla="val 13333"/>
            </a:avLst>
          </a:prstGeom>
          <a:solidFill>
            <a:srgbClr val="382748"/>
          </a:solidFill>
          <a:ln w="12700">
            <a:miter lim="400000"/>
          </a:ln>
        </p:spPr>
        <p:txBody>
          <a:bodyPr lIns="45719" rIns="45719"/>
          <a:lstStyle/>
          <a:p>
            <a:endParaRPr/>
          </a:p>
        </p:txBody>
      </p:sp>
      <p:sp>
        <p:nvSpPr>
          <p:cNvPr id="99" name="Text 17"/>
          <p:cNvSpPr txBox="1"/>
          <p:nvPr/>
        </p:nvSpPr>
        <p:spPr>
          <a:xfrm>
            <a:off x="7171250" y="4954904"/>
            <a:ext cx="287783" cy="492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ts val="3200"/>
              </a:lnSpc>
              <a:defRPr sz="2600" b="1">
                <a:solidFill>
                  <a:srgbClr val="FF726D"/>
                </a:solidFill>
                <a:latin typeface="Inconsolata"/>
                <a:ea typeface="Inconsolata"/>
                <a:cs typeface="Inconsolata"/>
                <a:sym typeface="Inconsolata"/>
              </a:defRPr>
            </a:lvl1pPr>
          </a:lstStyle>
          <a:p>
            <a:r>
              <a:t>3</a:t>
            </a:r>
          </a:p>
        </p:txBody>
      </p:sp>
      <p:sp>
        <p:nvSpPr>
          <p:cNvPr id="100" name="Text 18"/>
          <p:cNvSpPr txBox="1"/>
          <p:nvPr/>
        </p:nvSpPr>
        <p:spPr>
          <a:xfrm>
            <a:off x="4371992" y="4961811"/>
            <a:ext cx="1675432" cy="427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r">
              <a:lnSpc>
                <a:spcPts val="2700"/>
              </a:lnSpc>
              <a:defRPr sz="2100" b="1">
                <a:solidFill>
                  <a:srgbClr val="FF726D"/>
                </a:solidFill>
                <a:latin typeface="Inconsolata"/>
                <a:ea typeface="Inconsolata"/>
                <a:cs typeface="Inconsolata"/>
                <a:sym typeface="Inconsolata"/>
              </a:defRPr>
            </a:lvl1pPr>
          </a:lstStyle>
          <a:p>
            <a:r>
              <a:t>Delete Items</a:t>
            </a:r>
          </a:p>
        </p:txBody>
      </p:sp>
      <p:sp>
        <p:nvSpPr>
          <p:cNvPr id="101" name="Text 19"/>
          <p:cNvSpPr txBox="1"/>
          <p:nvPr/>
        </p:nvSpPr>
        <p:spPr>
          <a:xfrm>
            <a:off x="2083712" y="5442227"/>
            <a:ext cx="3963712" cy="1444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lnSpc>
                <a:spcPts val="2700"/>
              </a:lnSpc>
              <a:defRPr sz="1700">
                <a:solidFill>
                  <a:srgbClr val="DAD1E6"/>
                </a:solidFill>
                <a:latin typeface="Fira Sans"/>
                <a:ea typeface="Fira Sans"/>
                <a:cs typeface="Fira Sans"/>
                <a:sym typeface="Fira Sans"/>
              </a:defRPr>
            </a:lvl1pPr>
          </a:lstStyle>
          <a:p>
            <a:r>
              <a:t>When an item is no longer sold or needs to be removed, users with proper permissions can delete the item from the database.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104"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sp>
        <p:nvSpPr>
          <p:cNvPr id="105" name="Text 2"/>
          <p:cNvSpPr txBox="1"/>
          <p:nvPr/>
        </p:nvSpPr>
        <p:spPr>
          <a:xfrm>
            <a:off x="2083712" y="847962"/>
            <a:ext cx="6384825" cy="765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Adding Product &amp; Seller</a:t>
            </a:r>
          </a:p>
        </p:txBody>
      </p:sp>
      <p:sp>
        <p:nvSpPr>
          <p:cNvPr id="106" name="Text 3"/>
          <p:cNvSpPr txBox="1"/>
          <p:nvPr/>
        </p:nvSpPr>
        <p:spPr>
          <a:xfrm>
            <a:off x="2083712" y="2075497"/>
            <a:ext cx="4914783" cy="1787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application provides functionality to easily add new products and sellers. The intuitive interface allows users to input all the necessary details, including product descriptions, pricing, and seller information.</a:t>
            </a:r>
          </a:p>
        </p:txBody>
      </p:sp>
      <p:sp>
        <p:nvSpPr>
          <p:cNvPr id="107" name="Text 4"/>
          <p:cNvSpPr txBox="1"/>
          <p:nvPr/>
        </p:nvSpPr>
        <p:spPr>
          <a:xfrm>
            <a:off x="2083712" y="4052411"/>
            <a:ext cx="4914783" cy="21299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The data is securely integrated with the MSSQL Server database, ensuring efficient storage and retrieval of product and seller details. This empowers the application to maintain a comprehensive catalog of available items and associated sellers.</a:t>
            </a:r>
          </a:p>
        </p:txBody>
      </p:sp>
      <p:pic>
        <p:nvPicPr>
          <p:cNvPr id="108" name="Image 0" descr="Image 0"/>
          <p:cNvPicPr>
            <a:picLocks noChangeAspect="1"/>
          </p:cNvPicPr>
          <p:nvPr/>
        </p:nvPicPr>
        <p:blipFill>
          <a:blip r:embed="rId2"/>
          <a:stretch>
            <a:fillRect/>
          </a:stretch>
        </p:blipFill>
        <p:spPr>
          <a:xfrm>
            <a:off x="7593806" y="2125503"/>
            <a:ext cx="5006222" cy="500622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Shape 0"/>
          <p:cNvSpPr/>
          <p:nvPr/>
        </p:nvSpPr>
        <p:spPr>
          <a:xfrm>
            <a:off x="0" y="0"/>
            <a:ext cx="14630400" cy="8229600"/>
          </a:xfrm>
          <a:prstGeom prst="rect">
            <a:avLst/>
          </a:prstGeom>
          <a:solidFill>
            <a:srgbClr val="110C17"/>
          </a:solidFill>
          <a:ln w="12700">
            <a:miter lim="400000"/>
          </a:ln>
        </p:spPr>
        <p:txBody>
          <a:bodyPr lIns="45719" rIns="45719"/>
          <a:lstStyle/>
          <a:p>
            <a:endParaRPr/>
          </a:p>
        </p:txBody>
      </p:sp>
      <p:sp>
        <p:nvSpPr>
          <p:cNvPr id="111" name="Shape 1"/>
          <p:cNvSpPr/>
          <p:nvPr/>
        </p:nvSpPr>
        <p:spPr>
          <a:xfrm>
            <a:off x="0" y="0"/>
            <a:ext cx="14630400" cy="8229600"/>
          </a:xfrm>
          <a:prstGeom prst="rect">
            <a:avLst/>
          </a:prstGeom>
          <a:solidFill>
            <a:srgbClr val="241631"/>
          </a:solidFill>
          <a:ln w="12700">
            <a:miter lim="400000"/>
          </a:ln>
        </p:spPr>
        <p:txBody>
          <a:bodyPr lIns="45719" rIns="45719"/>
          <a:lstStyle/>
          <a:p>
            <a:endParaRPr/>
          </a:p>
        </p:txBody>
      </p:sp>
      <p:sp>
        <p:nvSpPr>
          <p:cNvPr id="112" name="Text 2"/>
          <p:cNvSpPr txBox="1"/>
          <p:nvPr/>
        </p:nvSpPr>
        <p:spPr>
          <a:xfrm>
            <a:off x="2083713" y="1936312"/>
            <a:ext cx="3077292" cy="765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5400"/>
              </a:lnSpc>
              <a:defRPr sz="4300" b="1">
                <a:solidFill>
                  <a:srgbClr val="FF726D"/>
                </a:solidFill>
                <a:latin typeface="Inconsolata"/>
                <a:ea typeface="Inconsolata"/>
                <a:cs typeface="Inconsolata"/>
                <a:sym typeface="Inconsolata"/>
              </a:defRPr>
            </a:lvl1pPr>
          </a:lstStyle>
          <a:p>
            <a:r>
              <a:t>Conclusion</a:t>
            </a:r>
          </a:p>
        </p:txBody>
      </p:sp>
      <p:sp>
        <p:nvSpPr>
          <p:cNvPr id="113" name="Shape 3"/>
          <p:cNvSpPr/>
          <p:nvPr/>
        </p:nvSpPr>
        <p:spPr>
          <a:xfrm>
            <a:off x="2037993" y="3248619"/>
            <a:ext cx="499944" cy="499944"/>
          </a:xfrm>
          <a:prstGeom prst="roundRect">
            <a:avLst>
              <a:gd name="adj" fmla="val 13333"/>
            </a:avLst>
          </a:prstGeom>
          <a:solidFill>
            <a:srgbClr val="382748"/>
          </a:solidFill>
          <a:ln w="12700">
            <a:miter lim="400000"/>
          </a:ln>
        </p:spPr>
        <p:txBody>
          <a:bodyPr lIns="45719" rIns="45719"/>
          <a:lstStyle/>
          <a:p>
            <a:endParaRPr/>
          </a:p>
        </p:txBody>
      </p:sp>
      <p:sp>
        <p:nvSpPr>
          <p:cNvPr id="114" name="Text 4"/>
          <p:cNvSpPr txBox="1"/>
          <p:nvPr/>
        </p:nvSpPr>
        <p:spPr>
          <a:xfrm>
            <a:off x="2144014" y="3290292"/>
            <a:ext cx="287782" cy="49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ts val="3200"/>
              </a:lnSpc>
              <a:defRPr sz="2600" b="1">
                <a:solidFill>
                  <a:srgbClr val="FF726D"/>
                </a:solidFill>
                <a:latin typeface="Inconsolata"/>
                <a:ea typeface="Inconsolata"/>
                <a:cs typeface="Inconsolata"/>
                <a:sym typeface="Inconsolata"/>
              </a:defRPr>
            </a:lvl1pPr>
          </a:lstStyle>
          <a:p>
            <a:r>
              <a:t>1</a:t>
            </a:r>
          </a:p>
        </p:txBody>
      </p:sp>
      <p:sp>
        <p:nvSpPr>
          <p:cNvPr id="115" name="Text 5"/>
          <p:cNvSpPr txBox="1"/>
          <p:nvPr/>
        </p:nvSpPr>
        <p:spPr>
          <a:xfrm>
            <a:off x="2805826" y="3324938"/>
            <a:ext cx="2682849" cy="4270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700"/>
              </a:lnSpc>
              <a:defRPr sz="2100" b="1">
                <a:solidFill>
                  <a:srgbClr val="FF726D"/>
                </a:solidFill>
                <a:latin typeface="Inconsolata"/>
                <a:ea typeface="Inconsolata"/>
                <a:cs typeface="Inconsolata"/>
                <a:sym typeface="Inconsolata"/>
              </a:defRPr>
            </a:lvl1pPr>
          </a:lstStyle>
          <a:p>
            <a:r>
              <a:t>Recap of Key Points</a:t>
            </a:r>
          </a:p>
        </p:txBody>
      </p:sp>
      <p:sp>
        <p:nvSpPr>
          <p:cNvPr id="116" name="Text 6"/>
          <p:cNvSpPr txBox="1"/>
          <p:nvPr/>
        </p:nvSpPr>
        <p:spPr>
          <a:xfrm>
            <a:off x="2805827" y="3805356"/>
            <a:ext cx="4352568" cy="2472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We've explored the development of the Go-Mart application, highlighting its core features built on the .NET Framework, C#, and MSSQL Server. The application offers robust user authentication, category management, and comprehensive product and seller data management.</a:t>
            </a:r>
          </a:p>
        </p:txBody>
      </p:sp>
      <p:sp>
        <p:nvSpPr>
          <p:cNvPr id="117" name="Shape 7"/>
          <p:cNvSpPr/>
          <p:nvPr/>
        </p:nvSpPr>
        <p:spPr>
          <a:xfrm>
            <a:off x="7426284" y="3248619"/>
            <a:ext cx="499944" cy="499944"/>
          </a:xfrm>
          <a:prstGeom prst="roundRect">
            <a:avLst>
              <a:gd name="adj" fmla="val 13333"/>
            </a:avLst>
          </a:prstGeom>
          <a:solidFill>
            <a:srgbClr val="382748"/>
          </a:solidFill>
          <a:ln w="12700">
            <a:miter lim="400000"/>
          </a:ln>
        </p:spPr>
        <p:txBody>
          <a:bodyPr lIns="45719" rIns="45719"/>
          <a:lstStyle/>
          <a:p>
            <a:endParaRPr/>
          </a:p>
        </p:txBody>
      </p:sp>
      <p:sp>
        <p:nvSpPr>
          <p:cNvPr id="118" name="Text 8"/>
          <p:cNvSpPr txBox="1"/>
          <p:nvPr/>
        </p:nvSpPr>
        <p:spPr>
          <a:xfrm>
            <a:off x="7532307" y="3290292"/>
            <a:ext cx="287783" cy="49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ts val="3200"/>
              </a:lnSpc>
              <a:defRPr sz="2600" b="1">
                <a:solidFill>
                  <a:srgbClr val="FF726D"/>
                </a:solidFill>
                <a:latin typeface="Inconsolata"/>
                <a:ea typeface="Inconsolata"/>
                <a:cs typeface="Inconsolata"/>
                <a:sym typeface="Inconsolata"/>
              </a:defRPr>
            </a:lvl1pPr>
          </a:lstStyle>
          <a:p>
            <a:r>
              <a:t>2</a:t>
            </a:r>
          </a:p>
        </p:txBody>
      </p:sp>
      <p:sp>
        <p:nvSpPr>
          <p:cNvPr id="119" name="Text 9"/>
          <p:cNvSpPr txBox="1"/>
          <p:nvPr/>
        </p:nvSpPr>
        <p:spPr>
          <a:xfrm>
            <a:off x="8194118" y="3324938"/>
            <a:ext cx="4327716" cy="4270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nSpc>
                <a:spcPts val="2700"/>
              </a:lnSpc>
              <a:defRPr sz="2100" b="1">
                <a:solidFill>
                  <a:srgbClr val="FF726D"/>
                </a:solidFill>
                <a:latin typeface="Inconsolata"/>
                <a:ea typeface="Inconsolata"/>
                <a:cs typeface="Inconsolata"/>
                <a:sym typeface="Inconsolata"/>
              </a:defRPr>
            </a:lvl1pPr>
          </a:lstStyle>
          <a:p>
            <a:r>
              <a:t>Future Scope and Enhancements</a:t>
            </a:r>
          </a:p>
        </p:txBody>
      </p:sp>
      <p:sp>
        <p:nvSpPr>
          <p:cNvPr id="120" name="Text 10"/>
          <p:cNvSpPr txBox="1"/>
          <p:nvPr/>
        </p:nvSpPr>
        <p:spPr>
          <a:xfrm>
            <a:off x="8194118" y="3805356"/>
            <a:ext cx="4352569" cy="1787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ts val="2700"/>
              </a:lnSpc>
              <a:defRPr sz="1700">
                <a:solidFill>
                  <a:srgbClr val="DAD1E6"/>
                </a:solidFill>
                <a:latin typeface="Fira Sans"/>
                <a:ea typeface="Fira Sans"/>
                <a:cs typeface="Fira Sans"/>
                <a:sym typeface="Fira Sans"/>
              </a:defRPr>
            </a:lvl1pPr>
          </a:lstStyle>
          <a:p>
            <a:r>
              <a:t>Moving forward, the Go-Mart application could be expanded with advanced analytics, reporting capabilities, and integration with e-commerce platforms to enhance the overall user experience and business insights.</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2933</TotalTime>
  <Words>817</Words>
  <Application>Microsoft Office PowerPoint</Application>
  <PresentationFormat>Custom</PresentationFormat>
  <Paragraphs>52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Manoj Suryavanshi</cp:lastModifiedBy>
  <cp:revision>4</cp:revision>
  <dcterms:modified xsi:type="dcterms:W3CDTF">2024-05-02T09:49:29Z</dcterms:modified>
</cp:coreProperties>
</file>